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76" r:id="rId15"/>
    <p:sldId id="355" r:id="rId16"/>
    <p:sldId id="328" r:id="rId17"/>
    <p:sldId id="362" r:id="rId18"/>
    <p:sldId id="359" r:id="rId19"/>
    <p:sldId id="352" r:id="rId20"/>
    <p:sldId id="318" r:id="rId21"/>
    <p:sldId id="258" r:id="rId22"/>
    <p:sldId id="257" r:id="rId23"/>
    <p:sldId id="260" r:id="rId24"/>
    <p:sldId id="263" r:id="rId25"/>
    <p:sldId id="262" r:id="rId26"/>
    <p:sldId id="264" r:id="rId27"/>
    <p:sldId id="378" r:id="rId28"/>
    <p:sldId id="323" r:id="rId29"/>
    <p:sldId id="365" r:id="rId30"/>
    <p:sldId id="291" r:id="rId31"/>
    <p:sldId id="305" r:id="rId32"/>
    <p:sldId id="379" r:id="rId33"/>
    <p:sldId id="356" r:id="rId34"/>
    <p:sldId id="380" r:id="rId35"/>
    <p:sldId id="360" r:id="rId36"/>
    <p:sldId id="381" r:id="rId37"/>
    <p:sldId id="366" r:id="rId38"/>
    <p:sldId id="367" r:id="rId39"/>
    <p:sldId id="368" r:id="rId40"/>
    <p:sldId id="369" r:id="rId41"/>
    <p:sldId id="373" r:id="rId42"/>
    <p:sldId id="374" r:id="rId43"/>
    <p:sldId id="382" r:id="rId44"/>
    <p:sldId id="322" r:id="rId45"/>
    <p:sldId id="273" r:id="rId46"/>
    <p:sldId id="302" r:id="rId47"/>
    <p:sldId id="268" r:id="rId48"/>
    <p:sldId id="269" r:id="rId49"/>
    <p:sldId id="270" r:id="rId50"/>
    <p:sldId id="271" r:id="rId51"/>
    <p:sldId id="272" r:id="rId52"/>
    <p:sldId id="275" r:id="rId53"/>
    <p:sldId id="361" r:id="rId54"/>
    <p:sldId id="276" r:id="rId55"/>
    <p:sldId id="277" r:id="rId56"/>
    <p:sldId id="278" r:id="rId57"/>
    <p:sldId id="279" r:id="rId58"/>
    <p:sldId id="324" r:id="rId59"/>
    <p:sldId id="293" r:id="rId60"/>
    <p:sldId id="300" r:id="rId61"/>
    <p:sldId id="294" r:id="rId62"/>
    <p:sldId id="299" r:id="rId63"/>
    <p:sldId id="274" r:id="rId64"/>
    <p:sldId id="333" r:id="rId65"/>
    <p:sldId id="329" r:id="rId66"/>
    <p:sldId id="330" r:id="rId67"/>
    <p:sldId id="331" r:id="rId68"/>
    <p:sldId id="332" r:id="rId69"/>
    <p:sldId id="334" r:id="rId70"/>
    <p:sldId id="342" r:id="rId71"/>
    <p:sldId id="338" r:id="rId72"/>
    <p:sldId id="336" r:id="rId73"/>
    <p:sldId id="340" r:id="rId74"/>
    <p:sldId id="341" r:id="rId75"/>
    <p:sldId id="337" r:id="rId76"/>
    <p:sldId id="343" r:id="rId77"/>
    <p:sldId id="344" r:id="rId78"/>
    <p:sldId id="348" r:id="rId79"/>
    <p:sldId id="349" r:id="rId80"/>
    <p:sldId id="350" r:id="rId81"/>
    <p:sldId id="295" r:id="rId82"/>
    <p:sldId id="308" r:id="rId83"/>
    <p:sldId id="309" r:id="rId84"/>
    <p:sldId id="310" r:id="rId85"/>
    <p:sldId id="311" r:id="rId86"/>
    <p:sldId id="312" r:id="rId87"/>
    <p:sldId id="313" r:id="rId88"/>
    <p:sldId id="265" r:id="rId89"/>
    <p:sldId id="314" r:id="rId90"/>
    <p:sldId id="315" r:id="rId91"/>
    <p:sldId id="316" r:id="rId92"/>
    <p:sldId id="317" r:id="rId93"/>
    <p:sldId id="319" r:id="rId94"/>
    <p:sldId id="354" r:id="rId95"/>
    <p:sldId id="325" r:id="rId96"/>
    <p:sldId id="280" r:id="rId97"/>
    <p:sldId id="281" r:id="rId98"/>
    <p:sldId id="282" r:id="rId99"/>
    <p:sldId id="283" r:id="rId100"/>
    <p:sldId id="287" r:id="rId101"/>
    <p:sldId id="284" r:id="rId102"/>
    <p:sldId id="285" r:id="rId103"/>
    <p:sldId id="370" r:id="rId104"/>
    <p:sldId id="371" r:id="rId105"/>
    <p:sldId id="320" r:id="rId106"/>
    <p:sldId id="288" r:id="rId107"/>
    <p:sldId id="363" r:id="rId108"/>
    <p:sldId id="289" r:id="rId109"/>
    <p:sldId id="375" r:id="rId110"/>
    <p:sldId id="372" r:id="rId111"/>
    <p:sldId id="306" r:id="rId112"/>
    <p:sldId id="345" r:id="rId113"/>
    <p:sldId id="346" r:id="rId114"/>
    <p:sldId id="34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76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  <p14:sldId id="378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79"/>
            <p14:sldId id="356"/>
            <p14:sldId id="380"/>
            <p14:sldId id="360"/>
            <p14:sldId id="381"/>
            <p14:sldId id="366"/>
            <p14:sldId id="367"/>
            <p14:sldId id="368"/>
            <p14:sldId id="369"/>
            <p14:sldId id="373"/>
            <p14:sldId id="374"/>
            <p14:sldId id="382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5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driving/ug/coordinate-systems.html" TargetMode="External"/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4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1793202" y="3429000"/>
            <a:ext cx="7345756" cy="1711482"/>
            <a:chOff x="2051547" y="5042429"/>
            <a:chExt cx="5615609" cy="12237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7CA6E694-7663-3F77-BD08-2EC2F412594A}"/>
              </a:ext>
            </a:extLst>
          </p:cNvPr>
          <p:cNvSpPr/>
          <p:nvPr/>
        </p:nvSpPr>
        <p:spPr>
          <a:xfrm>
            <a:off x="10040737" y="1809978"/>
            <a:ext cx="248545" cy="26573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786F26-F0DE-FF6B-87D0-61859AA63569}"/>
              </a:ext>
            </a:extLst>
          </p:cNvPr>
          <p:cNvSpPr/>
          <p:nvPr/>
        </p:nvSpPr>
        <p:spPr>
          <a:xfrm>
            <a:off x="10040737" y="2237012"/>
            <a:ext cx="248545" cy="265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C5BDD-C28C-0D64-AC62-D1DF0AA7DA95}"/>
              </a:ext>
            </a:extLst>
          </p:cNvPr>
          <p:cNvSpPr txBox="1"/>
          <p:nvPr/>
        </p:nvSpPr>
        <p:spPr>
          <a:xfrm>
            <a:off x="10391132" y="2111612"/>
            <a:ext cx="1502123" cy="516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29575-B795-2404-2715-56C0AB8349C6}"/>
              </a:ext>
            </a:extLst>
          </p:cNvPr>
          <p:cNvSpPr txBox="1"/>
          <p:nvPr/>
        </p:nvSpPr>
        <p:spPr>
          <a:xfrm>
            <a:off x="10391132" y="1679796"/>
            <a:ext cx="1512606" cy="516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30" y="120488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174862" y="2253038"/>
            <a:ext cx="4030453" cy="1433486"/>
            <a:chOff x="1775012" y="2765094"/>
            <a:chExt cx="4030453" cy="143348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4"/>
              <a:ext cx="4030453" cy="14334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086030" y="2277238"/>
            <a:ext cx="4030453" cy="1441456"/>
            <a:chOff x="6725541" y="2687132"/>
            <a:chExt cx="4030453" cy="144145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2"/>
              <a:ext cx="4030453" cy="14414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150959" y="4620368"/>
            <a:ext cx="8965524" cy="1497283"/>
            <a:chOff x="1778851" y="4915806"/>
            <a:chExt cx="8965524" cy="149728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4972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4972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151398"/>
              <a:chOff x="1921114" y="2800883"/>
              <a:chExt cx="3734816" cy="115139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151398"/>
              <a:chOff x="7421945" y="2705880"/>
              <a:chExt cx="3734816" cy="115139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7AB69A93-6987-FDC0-23A8-960F87B62F94}"/>
              </a:ext>
            </a:extLst>
          </p:cNvPr>
          <p:cNvSpPr/>
          <p:nvPr/>
        </p:nvSpPr>
        <p:spPr>
          <a:xfrm>
            <a:off x="7489379" y="581024"/>
            <a:ext cx="190005" cy="1900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B521668-EDBE-6362-BCA7-CFE179BE3348}"/>
              </a:ext>
            </a:extLst>
          </p:cNvPr>
          <p:cNvSpPr/>
          <p:nvPr/>
        </p:nvSpPr>
        <p:spPr>
          <a:xfrm>
            <a:off x="7489379" y="896523"/>
            <a:ext cx="190005" cy="190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FE3AE3-0328-65C0-1877-7A5CD7BAF077}"/>
              </a:ext>
            </a:extLst>
          </p:cNvPr>
          <p:cNvSpPr txBox="1"/>
          <p:nvPr/>
        </p:nvSpPr>
        <p:spPr>
          <a:xfrm>
            <a:off x="7698672" y="808645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1454A8-9702-BBD7-35F6-FE95078229DB}"/>
              </a:ext>
            </a:extLst>
          </p:cNvPr>
          <p:cNvSpPr txBox="1"/>
          <p:nvPr/>
        </p:nvSpPr>
        <p:spPr>
          <a:xfrm>
            <a:off x="7698672" y="499887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172497" y="448799"/>
            <a:ext cx="9644362" cy="3145979"/>
            <a:chOff x="1778851" y="1000043"/>
            <a:chExt cx="9644362" cy="279275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552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552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1000043"/>
              <a:ext cx="9542440" cy="2535381"/>
              <a:chOff x="1921114" y="1416900"/>
              <a:chExt cx="9542440" cy="253538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10039346" y="15099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10039346" y="181532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10307212" y="1725658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10307212" y="1416900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151398"/>
              <a:chOff x="7421945" y="2705880"/>
              <a:chExt cx="3734816" cy="115139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E4C36-88C0-0586-BC7A-22EAE2C8702A}"/>
              </a:ext>
            </a:extLst>
          </p:cNvPr>
          <p:cNvSpPr txBox="1"/>
          <p:nvPr/>
        </p:nvSpPr>
        <p:spPr>
          <a:xfrm>
            <a:off x="3358662" y="6179736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are checking to see if the cones are within 1 m of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2C39-FB03-52A0-794F-FBA1675D13CA}"/>
              </a:ext>
            </a:extLst>
          </p:cNvPr>
          <p:cNvSpPr txBox="1"/>
          <p:nvPr/>
        </p:nvSpPr>
        <p:spPr>
          <a:xfrm>
            <a:off x="7050777" y="1800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04AB-3183-E366-0264-185B976C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236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7AE188-281C-BC7D-BE45-ACC3E59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95" y="23639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DEB3-BB96-019C-1BDA-3042A6CD0387}"/>
              </a:ext>
            </a:extLst>
          </p:cNvPr>
          <p:cNvSpPr txBox="1"/>
          <p:nvPr/>
        </p:nvSpPr>
        <p:spPr>
          <a:xfrm>
            <a:off x="6983605" y="2954215"/>
            <a:ext cx="437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limiting the max association distance to 1 unit, but since the two cones are further apart than this, it is not longer associated.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C6894-34CE-73F8-5C0A-EBD873BCEC66}"/>
              </a:ext>
            </a:extLst>
          </p:cNvPr>
          <p:cNvSpPr txBox="1"/>
          <p:nvPr/>
        </p:nvSpPr>
        <p:spPr>
          <a:xfrm>
            <a:off x="6713136" y="47461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FC9958-8121-4829-B9B3-00DCF49B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7" y="21542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24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BE-3FF5-293D-502B-937CCE7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8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addRadialNoise</a:t>
            </a:r>
            <a:r>
              <a:rPr lang="en-US" sz="4000" dirty="0"/>
              <a:t> is a function that adds random noise in a radial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249-491C-A243-6503-D54D874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22" y="5456903"/>
            <a:ext cx="5334000" cy="4357996"/>
          </a:xfrm>
        </p:spPr>
        <p:txBody>
          <a:bodyPr>
            <a:normAutofit/>
          </a:bodyPr>
          <a:lstStyle/>
          <a:p>
            <a:r>
              <a:rPr lang="en-US" sz="1800" dirty="0"/>
              <a:t>For a point centered at [0,0], here is noise added radially with a radius of 0.5 units. The function was iterated 300 times to show the circle of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33AB-A64E-B78C-ACD3-DBDED31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53881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16DD8-C143-775D-3535-4CF2731D291D}"/>
              </a:ext>
            </a:extLst>
          </p:cNvPr>
          <p:cNvSpPr txBox="1"/>
          <p:nvPr/>
        </p:nvSpPr>
        <p:spPr>
          <a:xfrm>
            <a:off x="1202884" y="5975782"/>
            <a:ext cx="472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0A1-ED7F-F4B9-D427-2724D69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9" y="1622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A2FE9-50E5-E9D4-52F4-5A06B746F793}"/>
              </a:ext>
            </a:extLst>
          </p:cNvPr>
          <p:cNvSpPr txBox="1"/>
          <p:nvPr/>
        </p:nvSpPr>
        <p:spPr>
          <a:xfrm>
            <a:off x="2006991" y="56205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2483-0DA3-D1D1-676B-4C496BD3174A}"/>
              </a:ext>
            </a:extLst>
          </p:cNvPr>
          <p:cNvSpPr txBox="1"/>
          <p:nvPr/>
        </p:nvSpPr>
        <p:spPr>
          <a:xfrm>
            <a:off x="7650091" y="5616100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EB247-FC0B-4599-F1B4-06E9DFFD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167519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4DCF-BCDE-E983-6436-956AB566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61" y="1648102"/>
            <a:ext cx="533400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FB3A2-3050-2A36-68D8-5AB50B04E66D}"/>
              </a:ext>
            </a:extLst>
          </p:cNvPr>
          <p:cNvSpPr txBox="1"/>
          <p:nvPr/>
        </p:nvSpPr>
        <p:spPr>
          <a:xfrm>
            <a:off x="1366520" y="6096000"/>
            <a:ext cx="930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G</a:t>
            </a:r>
            <a:r>
              <a:rPr lang="en-US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reen circles =&gt; measured twice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Red circles if measured in set A but missing in set 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</a:t>
            </a:r>
            <a:r>
              <a:rPr 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blue circles if measured in Set B but missing in set A.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r>
              <a:rPr lang="en-US" dirty="0">
                <a:hlinkClick r:id="rId8"/>
              </a:rPr>
              <a:t>https://www.mathworks.com/help/driving/ug/coordinate-systems.html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7F5C6-43A9-8109-CE1B-7742E8E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11" y="3470918"/>
            <a:ext cx="294462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9E7-3D4D-BF18-1F4A-C27BEBDC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3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Patches have directionality – namely the ordering of the vertices defines the surface normal vector.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D9C9-B3C3-5640-18A8-E8D8B768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62" y="2112719"/>
            <a:ext cx="2944623" cy="28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F9D93-403E-2006-B7CA-308CBF730F08}"/>
              </a:ext>
            </a:extLst>
          </p:cNvPr>
          <p:cNvSpPr txBox="1"/>
          <p:nvPr/>
        </p:nvSpPr>
        <p:spPr>
          <a:xfrm>
            <a:off x="5885841" y="3808325"/>
            <a:ext cx="44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 ordering means the surface normal points out of the page</a:t>
            </a:r>
          </a:p>
        </p:txBody>
      </p:sp>
    </p:spTree>
    <p:extLst>
      <p:ext uri="{BB962C8B-B14F-4D97-AF65-F5344CB8AC3E}">
        <p14:creationId xmlns:p14="http://schemas.microsoft.com/office/powerpoint/2010/main" val="8088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/>
          </a:bodyPr>
          <a:lstStyle/>
          <a:p>
            <a:r>
              <a:rPr lang="en-US" dirty="0"/>
              <a:t>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Here is one example of what a 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4350" r="14220" b="13196"/>
          <a:stretch/>
        </p:blipFill>
        <p:spPr>
          <a:xfrm>
            <a:off x="600423" y="2158048"/>
            <a:ext cx="10991153" cy="31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5582"/>
            <a:ext cx="11811000" cy="1325563"/>
          </a:xfrm>
        </p:spPr>
        <p:txBody>
          <a:bodyPr>
            <a:noAutofit/>
          </a:bodyPr>
          <a:lstStyle/>
          <a:p>
            <a:r>
              <a:rPr lang="en-US" sz="36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Work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2555240" y="55946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007945"/>
            <a:ext cx="4375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to function is an {Mx[Nx2]} cell structure of XY points, where N is the number of points and M is the number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outputs a plot showing the datasets as shown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0" y="161813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1373459" y="56927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80" y="2094292"/>
            <a:ext cx="5154380" cy="3158428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</a:t>
            </a:r>
          </a:p>
          <a:p>
            <a:endParaRPr lang="en-US" sz="1800" dirty="0"/>
          </a:p>
          <a:p>
            <a:r>
              <a:rPr lang="en-US" sz="1800" dirty="0"/>
              <a:t>The function outputs a plot showing the datasets as shown to the left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611426" y="2426176"/>
            <a:ext cx="4666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to function is cell structure (Patch array) of X and Y points, where the points are inputted in an anticlockwise manner.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3570267" y="58429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139744" y="3284924"/>
            <a:ext cx="5335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endParaRPr lang="en-US" dirty="0">
              <a:solidFill>
                <a:srgbClr val="008013"/>
              </a:solidFill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enlo"/>
              </a:rPr>
              <a:t>This function has no inputs. When run, the plot on the left is shown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477" y="189945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579121" y="5915791"/>
            <a:ext cx="484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5420198" y="5895643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5285A-7895-653E-EE9A-D8F0100F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1798603"/>
            <a:ext cx="5624052" cy="4218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9803A-9A73-DBDF-5069-5BCD25CF2C27}"/>
              </a:ext>
            </a:extLst>
          </p:cNvPr>
          <p:cNvSpPr txBox="1"/>
          <p:nvPr/>
        </p:nvSpPr>
        <p:spPr>
          <a:xfrm>
            <a:off x="10085461" y="3030459"/>
            <a:ext cx="1917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this function is a patch array of a cell structure with X and Y points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4EB-8F3D-6E56-A5A8-1B92218F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overlap between AABBs doesn’t necessarily mean an intersection is guaranteed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261A7-0875-D571-AFAA-F329C863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825625"/>
            <a:ext cx="5624052" cy="4218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00855-C7F0-3C28-41A6-FD20E994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934394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32F9E-1D3C-878F-5DF0-B62424800B45}"/>
              </a:ext>
            </a:extLst>
          </p:cNvPr>
          <p:cNvSpPr txBox="1"/>
          <p:nvPr/>
        </p:nvSpPr>
        <p:spPr>
          <a:xfrm>
            <a:off x="7366000" y="586532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Intersection between patches and AABBs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02C55-B656-BC1D-2675-688FC3E6EF97}"/>
              </a:ext>
            </a:extLst>
          </p:cNvPr>
          <p:cNvSpPr txBox="1"/>
          <p:nvPr/>
        </p:nvSpPr>
        <p:spPr>
          <a:xfrm>
            <a:off x="1844040" y="584654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Intersection between AABBs but not between patches</a:t>
            </a:r>
          </a:p>
        </p:txBody>
      </p:sp>
    </p:spTree>
    <p:extLst>
      <p:ext uri="{BB962C8B-B14F-4D97-AF65-F5344CB8AC3E}">
        <p14:creationId xmlns:p14="http://schemas.microsoft.com/office/powerpoint/2010/main" val="184127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work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plotting functions have been written for work-zone specific obstacles (Explained in more detail in further slides)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A9F8-B8E5-68C0-442B-AB2AB0B9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0" y="2532801"/>
            <a:ext cx="3743040" cy="280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3B481-C352-6606-F71E-B790EA0F6B34}"/>
              </a:ext>
            </a:extLst>
          </p:cNvPr>
          <p:cNvSpPr txBox="1"/>
          <p:nvPr/>
        </p:nvSpPr>
        <p:spPr>
          <a:xfrm>
            <a:off x="1737603" y="53002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38527-A05D-3C5A-4ECA-6E545B211D81}"/>
              </a:ext>
            </a:extLst>
          </p:cNvPr>
          <p:cNvSpPr txBox="1"/>
          <p:nvPr/>
        </p:nvSpPr>
        <p:spPr>
          <a:xfrm>
            <a:off x="5531443" y="53002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C4FAA-3470-1E2F-0BB0-BB1A060C695C}"/>
              </a:ext>
            </a:extLst>
          </p:cNvPr>
          <p:cNvSpPr txBox="1"/>
          <p:nvPr/>
        </p:nvSpPr>
        <p:spPr>
          <a:xfrm>
            <a:off x="8667880" y="5280154"/>
            <a:ext cx="220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III barricades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685E1C-DF93-DF97-8664-A9FDC5A9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44" y="2460403"/>
            <a:ext cx="3936101" cy="2952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34015-314B-1E54-6BA3-D0445A5C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305" y="2367022"/>
            <a:ext cx="4060610" cy="30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E4BA-2402-55D1-E880-C06A2E7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34" y="1838849"/>
            <a:ext cx="5697961" cy="4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work zone sites are barrels, which from a top-down view can be modelled as regular octagon patches with radii of 0.2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6FD3B-B035-904B-179A-1D2A2A6C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245" y="1976716"/>
            <a:ext cx="5070555" cy="38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7DDE-68CC-1E5F-3013-EA5EE1A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user can place barrels at any location and orientation using the </a:t>
            </a:r>
            <a:r>
              <a:rPr lang="en-US" dirty="0" err="1"/>
              <a:t>fillBarrelAtPoint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1BCC1-B33E-0467-FE08-AB16B10D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176403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3FF69A-AA79-DE18-F5A5-93B0C72A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64030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6C430-9CE2-E6B4-C4B3-835E512EBA8E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486FF5-B443-B6DB-F373-81B02E45D16C}"/>
              </a:ext>
            </a:extLst>
          </p:cNvPr>
          <p:cNvCxnSpPr/>
          <p:nvPr/>
        </p:nvCxnSpPr>
        <p:spPr>
          <a:xfrm>
            <a:off x="8026400" y="3693160"/>
            <a:ext cx="1727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19590-8DCC-62D2-2B2D-A5DAAE71945C}"/>
              </a:ext>
            </a:extLst>
          </p:cNvPr>
          <p:cNvCxnSpPr>
            <a:cxnSpLocks/>
          </p:cNvCxnSpPr>
          <p:nvPr/>
        </p:nvCxnSpPr>
        <p:spPr>
          <a:xfrm flipH="1">
            <a:off x="8026400" y="2245360"/>
            <a:ext cx="1391920" cy="1447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D6FDC9A-B404-BC4D-D3FB-925A16A3935C}"/>
              </a:ext>
            </a:extLst>
          </p:cNvPr>
          <p:cNvSpPr/>
          <p:nvPr/>
        </p:nvSpPr>
        <p:spPr>
          <a:xfrm>
            <a:off x="7312660" y="2778760"/>
            <a:ext cx="1828800" cy="1828800"/>
          </a:xfrm>
          <a:prstGeom prst="arc">
            <a:avLst>
              <a:gd name="adj1" fmla="val 18252642"/>
              <a:gd name="adj2" fmla="val 0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E634D-6872-1698-08A0-4A6CA0BC3111}"/>
              </a:ext>
            </a:extLst>
          </p:cNvPr>
          <p:cNvSpPr txBox="1"/>
          <p:nvPr/>
        </p:nvSpPr>
        <p:spPr>
          <a:xfrm>
            <a:off x="9036050" y="3016369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Π/8</a:t>
            </a:r>
          </a:p>
        </p:txBody>
      </p:sp>
    </p:spTree>
    <p:extLst>
      <p:ext uri="{BB962C8B-B14F-4D97-AF65-F5344CB8AC3E}">
        <p14:creationId xmlns:p14="http://schemas.microsoft.com/office/powerpoint/2010/main" val="1341816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0.16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7D8C1-0E61-EDDB-0D97-7BA6DA7A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86" y="18407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0A82-3631-4AA6-5D65-F0AFE914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212725"/>
            <a:ext cx="12146280" cy="1325563"/>
          </a:xfrm>
        </p:spPr>
        <p:txBody>
          <a:bodyPr>
            <a:normAutofit/>
          </a:bodyPr>
          <a:lstStyle/>
          <a:p>
            <a:r>
              <a:rPr lang="en-US" dirty="0"/>
              <a:t>Like Barrels, the user can place cones at any location and orientation using the </a:t>
            </a:r>
            <a:r>
              <a:rPr lang="en-US" dirty="0" err="1"/>
              <a:t>fillConeAtPoint</a:t>
            </a:r>
            <a:r>
              <a:rPr lang="en-US" dirty="0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0B66-FC4D-5F5E-5DF8-0E8178C5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66243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E5F4F-BF5A-1C83-D25D-D91C00D2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1662430"/>
            <a:ext cx="5334000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3FC1A-56DC-4CED-9E93-9E667788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233" y="2473655"/>
            <a:ext cx="1374727" cy="11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FA1A15-E764-ADCD-EFBE-97F54D05D088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</p:spTree>
    <p:extLst>
      <p:ext uri="{BB962C8B-B14F-4D97-AF65-F5344CB8AC3E}">
        <p14:creationId xmlns:p14="http://schemas.microsoft.com/office/powerpoint/2010/main" val="88219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height of 1.5 meters and width of  1.2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0A233-4B1D-1325-B499-7DD5EF0C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" y="395605"/>
            <a:ext cx="109169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user can place type III barricades at any location and orientation using the fillType3BarricadeAtPoint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FCF25-EBFA-AD2A-8737-38E6B318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1168"/>
            <a:ext cx="5334000" cy="40005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C1FEE8-0024-ED9A-75D4-1572E42839C9}"/>
              </a:ext>
            </a:extLst>
          </p:cNvPr>
          <p:cNvCxnSpPr>
            <a:cxnSpLocks/>
          </p:cNvCxnSpPr>
          <p:nvPr/>
        </p:nvCxnSpPr>
        <p:spPr>
          <a:xfrm>
            <a:off x="8839200" y="3642360"/>
            <a:ext cx="1727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A8470-83DB-20EE-D928-0F47A72A4321}"/>
              </a:ext>
            </a:extLst>
          </p:cNvPr>
          <p:cNvCxnSpPr>
            <a:cxnSpLocks/>
          </p:cNvCxnSpPr>
          <p:nvPr/>
        </p:nvCxnSpPr>
        <p:spPr>
          <a:xfrm flipH="1">
            <a:off x="8839200" y="2753360"/>
            <a:ext cx="2103120" cy="889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FD5CC92A-BA48-E0F3-3376-CBB75FF47134}"/>
              </a:ext>
            </a:extLst>
          </p:cNvPr>
          <p:cNvSpPr/>
          <p:nvPr/>
        </p:nvSpPr>
        <p:spPr>
          <a:xfrm>
            <a:off x="8125460" y="2727960"/>
            <a:ext cx="1828800" cy="1828800"/>
          </a:xfrm>
          <a:prstGeom prst="arc">
            <a:avLst>
              <a:gd name="adj1" fmla="val 19932871"/>
              <a:gd name="adj2" fmla="val 0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B661B-618D-7F75-77C3-6D93F71314D0}"/>
              </a:ext>
            </a:extLst>
          </p:cNvPr>
          <p:cNvSpPr txBox="1"/>
          <p:nvPr/>
        </p:nvSpPr>
        <p:spPr>
          <a:xfrm>
            <a:off x="9951720" y="321564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Π/8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40A74-70FD-A65F-56F3-750C1D37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1721168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93C6EB-EEE1-415B-BF89-F2C681EBA9CE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</p:spTree>
    <p:extLst>
      <p:ext uri="{BB962C8B-B14F-4D97-AF65-F5344CB8AC3E}">
        <p14:creationId xmlns:p14="http://schemas.microsoft.com/office/powerpoint/2010/main" val="148399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365125"/>
            <a:ext cx="11676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 or with an outline of a vehicle. The details are optional, but useful to disambiguate the travel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EBE3-913D-3297-39EA-DC8DEC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7" y="1911419"/>
            <a:ext cx="5142244" cy="38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24950-C6D5-A7EA-0ACC-8983F15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729145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9EA7C-0D65-5A1A-BA7B-B5FCA80910A2}"/>
              </a:ext>
            </a:extLst>
          </p:cNvPr>
          <p:cNvSpPr txBox="1"/>
          <p:nvPr/>
        </p:nvSpPr>
        <p:spPr>
          <a:xfrm>
            <a:off x="914400" y="5768102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</a:t>
            </a:r>
            <a:r>
              <a:rPr lang="en-US" dirty="0">
                <a:solidFill>
                  <a:srgbClr val="FF0000"/>
                </a:solidFill>
              </a:rPr>
              <a:t>we have to assume the vehicle is a rectangle </a:t>
            </a:r>
            <a:r>
              <a:rPr lang="en-US" dirty="0"/>
              <a:t>for the algorithm to work. A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collision could be predicted at a location where the vehicle may not exist (e.g. the "carved out corner")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4A20-B760-8029-B05D-0C3006E4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0" y="2180590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9DDF6-93AA-318B-0348-F438BEECC569}"/>
              </a:ext>
            </a:extLst>
          </p:cNvPr>
          <p:cNvSpPr txBox="1"/>
          <p:nvPr/>
        </p:nvSpPr>
        <p:spPr>
          <a:xfrm>
            <a:off x="7599680" y="3545840"/>
            <a:ext cx="336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modify function to better visualize left and right lane boundaries</a:t>
            </a:r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B1C8-2D5E-A65F-5D52-9D21ADCF06F5}"/>
              </a:ext>
            </a:extLst>
          </p:cNvPr>
          <p:cNvSpPr txBox="1"/>
          <p:nvPr/>
        </p:nvSpPr>
        <p:spPr>
          <a:xfrm>
            <a:off x="7914640" y="3564989"/>
            <a:ext cx="290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*Need to modify function to better look like lane markers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518FE-1665-2C77-1EC9-E34AAA2D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0" y="22110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work zone configurations have been built, and function call can load and plot these configurations.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74E35-B61B-C0BA-3BD2-54993F779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77" t="40918" r="22167" b="42990"/>
          <a:stretch/>
        </p:blipFill>
        <p:spPr>
          <a:xfrm>
            <a:off x="239743" y="2737055"/>
            <a:ext cx="11570271" cy="171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FCC1B-B90F-D082-A9A9-FAB8941D93A7}"/>
              </a:ext>
            </a:extLst>
          </p:cNvPr>
          <p:cNvSpPr txBox="1"/>
          <p:nvPr/>
        </p:nvSpPr>
        <p:spPr>
          <a:xfrm>
            <a:off x="812800" y="4448929"/>
            <a:ext cx="363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representation of work Zone.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1B35C-1CD6-89FB-82DA-A50FA444D986}"/>
              </a:ext>
            </a:extLst>
          </p:cNvPr>
          <p:cNvSpPr txBox="1"/>
          <p:nvPr/>
        </p:nvSpPr>
        <p:spPr>
          <a:xfrm>
            <a:off x="5334000" y="44489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Plotted using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script_test_fcn_Patch_construction_site.m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CDF16E-9D73-D606-3142-F4E8E5755C6D}"/>
              </a:ext>
            </a:extLst>
          </p:cNvPr>
          <p:cNvSpPr txBox="1">
            <a:spLocks/>
          </p:cNvSpPr>
          <p:nvPr/>
        </p:nvSpPr>
        <p:spPr>
          <a:xfrm>
            <a:off x="838200" y="3092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Here is a zoomed in version of the vehicle and near miss points to the channeling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B06AA-E1A6-89BC-90B9-2D7E0E10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0" t="37127" r="24333" b="5507"/>
          <a:stretch/>
        </p:blipFill>
        <p:spPr>
          <a:xfrm>
            <a:off x="1503680" y="1833879"/>
            <a:ext cx="8056880" cy="4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9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13A3-7F60-DF03-EC38-0BAC47096896}"/>
              </a:ext>
            </a:extLst>
          </p:cNvPr>
          <p:cNvSpPr txBox="1"/>
          <p:nvPr/>
        </p:nvSpPr>
        <p:spPr>
          <a:xfrm>
            <a:off x="882582" y="5846544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something important to note is that </a:t>
            </a:r>
            <a:r>
              <a:rPr lang="en-US" dirty="0">
                <a:solidFill>
                  <a:srgbClr val="FF0000"/>
                </a:solidFill>
              </a:rPr>
              <a:t>we have to assume the vehicle is a rectangle </a:t>
            </a:r>
            <a:r>
              <a:rPr lang="en-US" dirty="0"/>
              <a:t>for the algorithm to work. A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collision could be predicted at a location where the vehicle may not exist (e.g. the "carved out corner")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77A78-42D1-867B-BD02-C47191F7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 this project, we are going to deal with the objects that are commonly found in work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closest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320495" y="3533317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2167285" y="5898267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7539615" y="5889739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FF3-9481-595D-532E-D5BED241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88" y="20198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CBE8-2763-39AC-592F-B8DEC608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9"/>
          <a:stretch/>
        </p:blipFill>
        <p:spPr>
          <a:xfrm>
            <a:off x="1292212" y="2046033"/>
            <a:ext cx="384851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0C0E6-5184-5391-6B04-F8015FD0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086464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7F35-6942-1B0F-93E9-D988BA7E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05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CDE25-5660-81B7-839C-60D9E9E0085D}"/>
              </a:ext>
            </a:extLst>
          </p:cNvPr>
          <p:cNvSpPr txBox="1"/>
          <p:nvPr/>
        </p:nvSpPr>
        <p:spPr>
          <a:xfrm>
            <a:off x="2421653" y="581875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86BBF-6F45-F95A-A795-650252CA3BFA}"/>
              </a:ext>
            </a:extLst>
          </p:cNvPr>
          <p:cNvSpPr txBox="1"/>
          <p:nvPr/>
        </p:nvSpPr>
        <p:spPr>
          <a:xfrm>
            <a:off x="7638032" y="576165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near misses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0CDE8-7B91-A3D2-010B-073E538C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40" y="169068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0877A-941D-C3B1-66A5-FAFF3C405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2591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08B34-2E20-5227-F61F-3C3CB621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142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014-5386-4183-3F60-36FB481B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" y="1798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064A-F2CF-5479-949A-97E2A091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1244-1A03-21F4-B996-AB2384DE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" r="23988"/>
          <a:stretch/>
        </p:blipFill>
        <p:spPr>
          <a:xfrm>
            <a:off x="3786582" y="3021338"/>
            <a:ext cx="3735095" cy="3471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94FE-630D-0A52-F887-1EBDDACA9C5C}"/>
              </a:ext>
            </a:extLst>
          </p:cNvPr>
          <p:cNvSpPr txBox="1"/>
          <p:nvPr/>
        </p:nvSpPr>
        <p:spPr>
          <a:xfrm>
            <a:off x="5781368" y="6390967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[mathworks.com]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work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work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18449</TotalTime>
  <Words>5129</Words>
  <Application>Microsoft Office PowerPoint</Application>
  <PresentationFormat>Widescreen</PresentationFormat>
  <Paragraphs>564</Paragraphs>
  <Slides>114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work zones makes it especially difficult for autonomous vehicles to navigate through them </vt:lpstr>
      <vt:lpstr>For this project, we are going to deal with the objects that are commonly found in work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Patches have directionality – namely the ordering of the vertices defines the surface normal vector. </vt:lpstr>
      <vt:lpstr>A collidable object is any object that can the vehicle can collide with</vt:lpstr>
      <vt:lpstr>Work zones take various shapes, and tend to have various collidable objects on and near roads</vt:lpstr>
      <vt:lpstr>Here is one example of what a  zone could look like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An overlap between AABBs doesn’t necessarily mean an intersection is guaranteed</vt:lpstr>
      <vt:lpstr>Plotting work Zones and Obstacles</vt:lpstr>
      <vt:lpstr>Specific plotting functions have been written for work-zone specific obstacles (Explained in more detail in further slides)</vt:lpstr>
      <vt:lpstr>Work zones take various shapes, and tend to have various collidable objects on and near roads</vt:lpstr>
      <vt:lpstr>Common collidable objects found in work zone sites are barrels, which from a top-down view can be modelled as regular octagon patches with radii of 0.2 meters.</vt:lpstr>
      <vt:lpstr>The user can place barrels at any location and orientation using the fillBarrelAtPoint function</vt:lpstr>
      <vt:lpstr>Similarly, Cones can be represented as octagons with radii of 0.16 meters</vt:lpstr>
      <vt:lpstr>Like Barrels, the user can place cones at any location and orientation using the fillConeAtPoint function</vt:lpstr>
      <vt:lpstr>Type III barricades are represented as thin rectangles with a height of 1.5 meters and width of  1.2 meters.</vt:lpstr>
      <vt:lpstr>The user can place type III barricades at any location and orientation using the fillType3BarricadeAtPoint function</vt:lpstr>
      <vt:lpstr>We have a routine to plot a vehicle as a simple rectangle or with an outline of a vehicle. The details are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work zone configurations have been built, and function call can load and plot these configurations.</vt:lpstr>
      <vt:lpstr>PowerPoint Presentation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work zone, objects such as cones regularly move around their original positions</vt:lpstr>
      <vt:lpstr>In a work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addRadialNoise is a function that adds random noise in a radial manner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268</cp:revision>
  <dcterms:created xsi:type="dcterms:W3CDTF">2022-06-28T07:24:43Z</dcterms:created>
  <dcterms:modified xsi:type="dcterms:W3CDTF">2022-07-27T12:01:56Z</dcterms:modified>
</cp:coreProperties>
</file>